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48" r:id="rId1"/>
  </p:sldMasterIdLst>
  <p:notesMasterIdLst>
    <p:notesMasterId r:id="rId15"/>
  </p:notesMasterIdLst>
  <p:handoutMasterIdLst>
    <p:handoutMasterId r:id="rId16"/>
  </p:handoutMasterIdLst>
  <p:sldIdLst>
    <p:sldId id="256" r:id="rId2"/>
    <p:sldId id="257" r:id="rId3"/>
    <p:sldId id="258" r:id="rId4"/>
    <p:sldId id="259" r:id="rId5"/>
    <p:sldId id="264" r:id="rId6"/>
    <p:sldId id="266" r:id="rId7"/>
    <p:sldId id="265" r:id="rId8"/>
    <p:sldId id="263" r:id="rId9"/>
    <p:sldId id="267" r:id="rId10"/>
    <p:sldId id="260" r:id="rId11"/>
    <p:sldId id="261" r:id="rId12"/>
    <p:sldId id="262"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varScale="1">
        <p:scale>
          <a:sx n="106" d="100"/>
          <a:sy n="106" d="100"/>
        </p:scale>
        <p:origin x="-708"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0" d="100"/>
          <a:sy n="80" d="100"/>
        </p:scale>
        <p:origin x="-2052" y="-9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7F57BF6-2731-40D7-B141-7F25FF24EED2}" type="datetimeFigureOut">
              <a:rPr lang="en-US" smtClean="0"/>
              <a:t>10/18/2010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CEA1078-D7D3-436C-B3F6-5C92AC4CFE92}"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A4D0B80-4309-4B97-B52F-E89B80FB5055}" type="datetimeFigureOut">
              <a:rPr lang="en-US" smtClean="0"/>
              <a:t>10/18/2010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4967149-A29B-4215-9648-0417396FB9AE}"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4967149-A29B-4215-9648-0417396FB9AE}" type="slidenum">
              <a:rPr lang="en-US" smtClean="0"/>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55AEE389-750E-4337-BC09-5A4B4E7AE574}" type="datetimeFigureOut">
              <a:rPr lang="en-US" smtClean="0"/>
              <a:pPr/>
              <a:t>10/18/2010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7650DABA-38E5-437C-A4C5-F47906FAE09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5AEE389-750E-4337-BC09-5A4B4E7AE574}" type="datetimeFigureOut">
              <a:rPr lang="en-US" smtClean="0"/>
              <a:pPr/>
              <a:t>10/18/2010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50DABA-38E5-437C-A4C5-F47906FAE09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5AEE389-750E-4337-BC09-5A4B4E7AE574}" type="datetimeFigureOut">
              <a:rPr lang="en-US" smtClean="0"/>
              <a:pPr/>
              <a:t>10/18/2010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50DABA-38E5-437C-A4C5-F47906FAE09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5AEE389-750E-4337-BC09-5A4B4E7AE574}" type="datetimeFigureOut">
              <a:rPr lang="en-US" smtClean="0"/>
              <a:pPr/>
              <a:t>10/18/2010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50DABA-38E5-437C-A4C5-F47906FAE09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5AEE389-750E-4337-BC09-5A4B4E7AE574}" type="datetimeFigureOut">
              <a:rPr lang="en-US" smtClean="0"/>
              <a:pPr/>
              <a:t>10/18/2010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50DABA-38E5-437C-A4C5-F47906FAE09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5AEE389-750E-4337-BC09-5A4B4E7AE574}" type="datetimeFigureOut">
              <a:rPr lang="en-US" smtClean="0"/>
              <a:pPr/>
              <a:t>10/18/2010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50DABA-38E5-437C-A4C5-F47906FAE09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5AEE389-750E-4337-BC09-5A4B4E7AE574}" type="datetimeFigureOut">
              <a:rPr lang="en-US" smtClean="0"/>
              <a:pPr/>
              <a:t>10/18/2010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650DABA-38E5-437C-A4C5-F47906FAE09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5AEE389-750E-4337-BC09-5A4B4E7AE574}" type="datetimeFigureOut">
              <a:rPr lang="en-US" smtClean="0"/>
              <a:pPr/>
              <a:t>10/18/2010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650DABA-38E5-437C-A4C5-F47906FAE09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AEE389-750E-4337-BC09-5A4B4E7AE574}" type="datetimeFigureOut">
              <a:rPr lang="en-US" smtClean="0"/>
              <a:pPr/>
              <a:t>10/18/2010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650DABA-38E5-437C-A4C5-F47906FAE09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5AEE389-750E-4337-BC09-5A4B4E7AE574}" type="datetimeFigureOut">
              <a:rPr lang="en-US" smtClean="0"/>
              <a:pPr/>
              <a:t>10/18/2010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50DABA-38E5-437C-A4C5-F47906FAE09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5AEE389-750E-4337-BC09-5A4B4E7AE574}" type="datetimeFigureOut">
              <a:rPr lang="en-US" smtClean="0"/>
              <a:pPr/>
              <a:t>10/18/2010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7650DABA-38E5-437C-A4C5-F47906FAE094}"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5AEE389-750E-4337-BC09-5A4B4E7AE574}" type="datetimeFigureOut">
              <a:rPr lang="en-US" smtClean="0"/>
              <a:pPr/>
              <a:t>10/18/2010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650DABA-38E5-437C-A4C5-F47906FAE094}"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949" r:id="rId1"/>
    <p:sldLayoutId id="2147483950" r:id="rId2"/>
    <p:sldLayoutId id="2147483951" r:id="rId3"/>
    <p:sldLayoutId id="2147483952" r:id="rId4"/>
    <p:sldLayoutId id="2147483953" r:id="rId5"/>
    <p:sldLayoutId id="2147483954" r:id="rId6"/>
    <p:sldLayoutId id="2147483955" r:id="rId7"/>
    <p:sldLayoutId id="2147483956" r:id="rId8"/>
    <p:sldLayoutId id="2147483957" r:id="rId9"/>
    <p:sldLayoutId id="2147483958" r:id="rId10"/>
    <p:sldLayoutId id="214748395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www.singlesexschools.org/home-nasspe.ht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1066800"/>
            <a:ext cx="6477000" cy="1828800"/>
          </a:xfrm>
        </p:spPr>
        <p:txBody>
          <a:bodyPr>
            <a:noAutofit/>
          </a:bodyPr>
          <a:lstStyle/>
          <a:p>
            <a:pPr algn="ctr"/>
            <a:r>
              <a:rPr lang="en-US" sz="3600" dirty="0" smtClean="0">
                <a:latin typeface="Times New Roman" pitchFamily="18" charset="0"/>
                <a:cs typeface="Times New Roman" pitchFamily="18" charset="0"/>
              </a:rPr>
              <a:t>Single sex classrooms vs. Mixed gender classrooms: The effects on peer relations and academic success in Pre-K.</a:t>
            </a:r>
            <a:endParaRPr lang="en-US" sz="3600" dirty="0">
              <a:latin typeface="Times New Roman" pitchFamily="18" charset="0"/>
              <a:cs typeface="Times New Roman" pitchFamily="18" charset="0"/>
            </a:endParaRPr>
          </a:p>
        </p:txBody>
      </p:sp>
      <p:sp>
        <p:nvSpPr>
          <p:cNvPr id="3" name="Subtitle 2"/>
          <p:cNvSpPr>
            <a:spLocks noGrp="1"/>
          </p:cNvSpPr>
          <p:nvPr>
            <p:ph type="subTitle" idx="1"/>
          </p:nvPr>
        </p:nvSpPr>
        <p:spPr>
          <a:xfrm>
            <a:off x="609600" y="4343400"/>
            <a:ext cx="7854696" cy="1752600"/>
          </a:xfrm>
        </p:spPr>
        <p:txBody>
          <a:bodyPr>
            <a:normAutofit fontScale="85000" lnSpcReduction="20000"/>
          </a:bodyPr>
          <a:lstStyle/>
          <a:p>
            <a:pPr algn="ctr"/>
            <a:endParaRPr lang="en-US" dirty="0" smtClean="0">
              <a:latin typeface="Times New Roman" pitchFamily="18" charset="0"/>
              <a:cs typeface="Times New Roman" pitchFamily="18" charset="0"/>
            </a:endParaRPr>
          </a:p>
          <a:p>
            <a:pPr algn="ctr"/>
            <a:r>
              <a:rPr lang="en-US" dirty="0" smtClean="0">
                <a:latin typeface="Times New Roman" pitchFamily="18" charset="0"/>
                <a:cs typeface="Times New Roman" pitchFamily="18" charset="0"/>
              </a:rPr>
              <a:t>An Action Research Project</a:t>
            </a:r>
          </a:p>
          <a:p>
            <a:pPr algn="ctr"/>
            <a:r>
              <a:rPr lang="en-US" dirty="0" err="1" smtClean="0">
                <a:latin typeface="Times New Roman" pitchFamily="18" charset="0"/>
                <a:cs typeface="Times New Roman" pitchFamily="18" charset="0"/>
              </a:rPr>
              <a:t>Andreali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Dharampaul</a:t>
            </a:r>
            <a:endParaRPr lang="en-US" dirty="0" smtClean="0">
              <a:latin typeface="Times New Roman" pitchFamily="18" charset="0"/>
              <a:cs typeface="Times New Roman" pitchFamily="18" charset="0"/>
            </a:endParaRPr>
          </a:p>
          <a:p>
            <a:pPr algn="ctr"/>
            <a:r>
              <a:rPr lang="en-US" dirty="0" smtClean="0">
                <a:latin typeface="Times New Roman" pitchFamily="18" charset="0"/>
                <a:cs typeface="Times New Roman" pitchFamily="18" charset="0"/>
              </a:rPr>
              <a:t>EDU 7201</a:t>
            </a:r>
          </a:p>
          <a:p>
            <a:pPr algn="ctr"/>
            <a:r>
              <a:rPr lang="en-US" dirty="0" smtClean="0">
                <a:latin typeface="Times New Roman" pitchFamily="18" charset="0"/>
                <a:cs typeface="Times New Roman" pitchFamily="18" charset="0"/>
              </a:rPr>
              <a:t>Fall 10’</a:t>
            </a:r>
          </a:p>
          <a:p>
            <a:pPr algn="ct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Times New Roman" pitchFamily="18" charset="0"/>
                <a:cs typeface="Times New Roman" pitchFamily="18" charset="0"/>
              </a:rPr>
              <a:t>Statement of the Hypothesis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r>
              <a:rPr lang="en-US" dirty="0" smtClean="0">
                <a:latin typeface="Times New Roman" pitchFamily="18" charset="0"/>
                <a:cs typeface="Times New Roman" pitchFamily="18" charset="0"/>
              </a:rPr>
              <a:t>HR:</a:t>
            </a:r>
          </a:p>
          <a:p>
            <a:pPr>
              <a:buNone/>
            </a:pPr>
            <a:r>
              <a:rPr lang="en-US" dirty="0" smtClean="0">
                <a:latin typeface="Times New Roman" pitchFamily="18" charset="0"/>
                <a:cs typeface="Times New Roman" pitchFamily="18" charset="0"/>
              </a:rPr>
              <a:t>	-  During a one week instruction,  </a:t>
            </a:r>
            <a:r>
              <a:rPr lang="en-US" dirty="0" err="1" smtClean="0">
                <a:latin typeface="Times New Roman" pitchFamily="18" charset="0"/>
                <a:cs typeface="Times New Roman" pitchFamily="18" charset="0"/>
              </a:rPr>
              <a:t>Andreali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Dharampaul</a:t>
            </a:r>
            <a:r>
              <a:rPr lang="en-US" dirty="0" smtClean="0">
                <a:latin typeface="Times New Roman" pitchFamily="18" charset="0"/>
                <a:cs typeface="Times New Roman" pitchFamily="18" charset="0"/>
              </a:rPr>
              <a:t> will implement theme related activities to her mixed gender pre-k classroom in an urban private school located in East Flatbush as a single sex classroom.  Observing her students during instruction she will record any changes in her students peer relations and academic accomplishments and compare her observations to a one week instruction in her normal mixed gender classroom composition using the same theme.   </a:t>
            </a: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Times New Roman" pitchFamily="18" charset="0"/>
                <a:cs typeface="Times New Roman" pitchFamily="18" charset="0"/>
              </a:rPr>
              <a:t>References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228600" y="1828800"/>
            <a:ext cx="8686800" cy="4648200"/>
          </a:xfrm>
        </p:spPr>
        <p:txBody>
          <a:bodyPr>
            <a:normAutofit/>
          </a:bodyPr>
          <a:lstStyle/>
          <a:p>
            <a:endParaRPr lang="de-DE" sz="1400" dirty="0" smtClean="0">
              <a:latin typeface="Times New Roman" pitchFamily="18" charset="0"/>
              <a:cs typeface="Times New Roman" pitchFamily="18" charset="0"/>
            </a:endParaRPr>
          </a:p>
          <a:p>
            <a:r>
              <a:rPr lang="de-DE" sz="1400" dirty="0" smtClean="0">
                <a:latin typeface="Times New Roman" pitchFamily="18" charset="0"/>
                <a:cs typeface="Times New Roman" pitchFamily="18" charset="0"/>
              </a:rPr>
              <a:t>Anders,  M.  C.,  </a:t>
            </a:r>
            <a:r>
              <a:rPr lang="en-US" sz="1400" dirty="0" err="1" smtClean="0">
                <a:latin typeface="Times New Roman" pitchFamily="18" charset="0"/>
                <a:cs typeface="Times New Roman" pitchFamily="18" charset="0"/>
              </a:rPr>
              <a:t>Fabes</a:t>
            </a:r>
            <a:r>
              <a:rPr lang="en-US" sz="1400" dirty="0" smtClean="0">
                <a:latin typeface="Times New Roman" pitchFamily="18" charset="0"/>
                <a:cs typeface="Times New Roman" pitchFamily="18" charset="0"/>
              </a:rPr>
              <a:t>,  R.  A.,  </a:t>
            </a:r>
            <a:r>
              <a:rPr lang="en-US" sz="1400" dirty="0" err="1" smtClean="0">
                <a:latin typeface="Times New Roman" pitchFamily="18" charset="0"/>
                <a:cs typeface="Times New Roman" pitchFamily="18" charset="0"/>
              </a:rPr>
              <a:t>Hanish</a:t>
            </a:r>
            <a:r>
              <a:rPr lang="en-US" sz="1400" dirty="0" smtClean="0">
                <a:latin typeface="Times New Roman" pitchFamily="18" charset="0"/>
                <a:cs typeface="Times New Roman" pitchFamily="18" charset="0"/>
              </a:rPr>
              <a:t>,  L.  D.,  Madden-</a:t>
            </a:r>
            <a:r>
              <a:rPr lang="en-US" sz="1400" dirty="0" err="1" smtClean="0">
                <a:latin typeface="Times New Roman" pitchFamily="18" charset="0"/>
                <a:cs typeface="Times New Roman" pitchFamily="18" charset="0"/>
              </a:rPr>
              <a:t>Derdich</a:t>
            </a:r>
            <a:r>
              <a:rPr lang="en-US" sz="1400" dirty="0" smtClean="0">
                <a:latin typeface="Times New Roman" pitchFamily="18" charset="0"/>
                <a:cs typeface="Times New Roman" pitchFamily="18" charset="0"/>
              </a:rPr>
              <a:t>,  D.  A.,  &amp; Martin,  C.  L.  (2003).  Early school</a:t>
            </a:r>
          </a:p>
          <a:p>
            <a:pPr lvl="2">
              <a:buNone/>
            </a:pPr>
            <a:r>
              <a:rPr lang="en-US" sz="900" dirty="0" smtClean="0">
                <a:latin typeface="Times New Roman" pitchFamily="18" charset="0"/>
                <a:cs typeface="Times New Roman" pitchFamily="18" charset="0"/>
              </a:rPr>
              <a:t>	</a:t>
            </a:r>
            <a:r>
              <a:rPr lang="en-US" sz="1400" dirty="0" smtClean="0">
                <a:latin typeface="Times New Roman" pitchFamily="18" charset="0"/>
                <a:cs typeface="Times New Roman" pitchFamily="18" charset="0"/>
              </a:rPr>
              <a:t>competence :  the roles of sex-segregated play and effortful control.  </a:t>
            </a:r>
            <a:r>
              <a:rPr lang="en-US" sz="1400" i="1" dirty="0" smtClean="0">
                <a:latin typeface="Times New Roman" pitchFamily="18" charset="0"/>
                <a:cs typeface="Times New Roman" pitchFamily="18" charset="0"/>
              </a:rPr>
              <a:t>Developmental Psychology,  39</a:t>
            </a:r>
            <a:r>
              <a:rPr lang="en-US" sz="1400" dirty="0" smtClean="0">
                <a:latin typeface="Times New Roman" pitchFamily="18" charset="0"/>
                <a:cs typeface="Times New Roman" pitchFamily="18" charset="0"/>
              </a:rPr>
              <a:t>(5),    848-858.</a:t>
            </a:r>
            <a:endParaRPr lang="de-DE" sz="900" dirty="0" smtClean="0">
              <a:latin typeface="Times New Roman" pitchFamily="18" charset="0"/>
              <a:cs typeface="Times New Roman" pitchFamily="18" charset="0"/>
            </a:endParaRPr>
          </a:p>
          <a:p>
            <a:r>
              <a:rPr lang="de-DE" sz="1400" dirty="0" smtClean="0">
                <a:latin typeface="Times New Roman" pitchFamily="18" charset="0"/>
                <a:cs typeface="Times New Roman" pitchFamily="18" charset="0"/>
              </a:rPr>
              <a:t>Cohen,  R., &amp;  Barton,  B.  K.  </a:t>
            </a:r>
            <a:r>
              <a:rPr lang="en-US" sz="1400" dirty="0" smtClean="0">
                <a:latin typeface="Times New Roman" pitchFamily="18" charset="0"/>
                <a:cs typeface="Times New Roman" pitchFamily="18" charset="0"/>
              </a:rPr>
              <a:t>(2004).  Classroom gender composition and children’s peer </a:t>
            </a:r>
          </a:p>
          <a:p>
            <a:pPr>
              <a:buNone/>
            </a:pPr>
            <a:r>
              <a:rPr lang="en-US" sz="1400" dirty="0" smtClean="0">
                <a:latin typeface="Times New Roman" pitchFamily="18" charset="0"/>
                <a:cs typeface="Times New Roman" pitchFamily="18" charset="0"/>
              </a:rPr>
              <a:t>		relations.  </a:t>
            </a:r>
            <a:r>
              <a:rPr lang="en-US" sz="1400" i="1" dirty="0" smtClean="0">
                <a:latin typeface="Times New Roman" pitchFamily="18" charset="0"/>
                <a:cs typeface="Times New Roman" pitchFamily="18" charset="0"/>
              </a:rPr>
              <a:t>Child Study Journal,  34</a:t>
            </a:r>
            <a:r>
              <a:rPr lang="en-US" sz="1400" dirty="0" smtClean="0">
                <a:latin typeface="Times New Roman" pitchFamily="18" charset="0"/>
                <a:cs typeface="Times New Roman" pitchFamily="18" charset="0"/>
              </a:rPr>
              <a:t>(1),  29-45.</a:t>
            </a:r>
          </a:p>
          <a:p>
            <a:r>
              <a:rPr lang="en-US" sz="1400" dirty="0" smtClean="0">
                <a:latin typeface="Times New Roman" pitchFamily="18" charset="0"/>
                <a:cs typeface="Times New Roman" pitchFamily="18" charset="0"/>
              </a:rPr>
              <a:t>Ding,  N.,  </a:t>
            </a:r>
            <a:r>
              <a:rPr lang="en-US" sz="1400" dirty="0" err="1" smtClean="0">
                <a:latin typeface="Times New Roman" pitchFamily="18" charset="0"/>
                <a:cs typeface="Times New Roman" pitchFamily="18" charset="0"/>
              </a:rPr>
              <a:t>Harskamp</a:t>
            </a:r>
            <a:r>
              <a:rPr lang="en-US" sz="1400" dirty="0" smtClean="0">
                <a:latin typeface="Times New Roman" pitchFamily="18" charset="0"/>
                <a:cs typeface="Times New Roman" pitchFamily="18" charset="0"/>
              </a:rPr>
              <a:t>,  E.,  &amp;  </a:t>
            </a:r>
            <a:r>
              <a:rPr lang="en-US" sz="1400" dirty="0" err="1" smtClean="0">
                <a:latin typeface="Times New Roman" pitchFamily="18" charset="0"/>
                <a:cs typeface="Times New Roman" pitchFamily="18" charset="0"/>
              </a:rPr>
              <a:t>Suhre</a:t>
            </a:r>
            <a:r>
              <a:rPr lang="en-US" sz="1400" dirty="0" smtClean="0">
                <a:latin typeface="Times New Roman" pitchFamily="18" charset="0"/>
                <a:cs typeface="Times New Roman" pitchFamily="18" charset="0"/>
              </a:rPr>
              <a:t>,  C.  (2008).  Group composition and its effect on female and male</a:t>
            </a:r>
          </a:p>
          <a:p>
            <a:pPr>
              <a:buNone/>
            </a:pPr>
            <a:r>
              <a:rPr lang="en-US" sz="1400" dirty="0" smtClean="0">
                <a:latin typeface="Times New Roman" pitchFamily="18" charset="0"/>
                <a:cs typeface="Times New Roman" pitchFamily="18" charset="0"/>
              </a:rPr>
              <a:t>		problem-solving  in science education.  </a:t>
            </a:r>
            <a:r>
              <a:rPr lang="en-US" sz="1400" i="1" dirty="0" smtClean="0">
                <a:latin typeface="Times New Roman" pitchFamily="18" charset="0"/>
                <a:cs typeface="Times New Roman" pitchFamily="18" charset="0"/>
              </a:rPr>
              <a:t>Educational Research,  50</a:t>
            </a:r>
            <a:r>
              <a:rPr lang="en-US" sz="1400" dirty="0" smtClean="0">
                <a:latin typeface="Times New Roman" pitchFamily="18" charset="0"/>
                <a:cs typeface="Times New Roman" pitchFamily="18" charset="0"/>
              </a:rPr>
              <a:t>(4),  307-318.</a:t>
            </a:r>
          </a:p>
          <a:p>
            <a:r>
              <a:rPr lang="en-US" sz="1400" dirty="0" smtClean="0">
                <a:latin typeface="Times New Roman" pitchFamily="18" charset="0"/>
                <a:cs typeface="Times New Roman" pitchFamily="18" charset="0"/>
              </a:rPr>
              <a:t> </a:t>
            </a:r>
            <a:r>
              <a:rPr lang="en-US" sz="1400" dirty="0" err="1" smtClean="0">
                <a:latin typeface="Times New Roman" pitchFamily="18" charset="0"/>
                <a:cs typeface="Times New Roman" pitchFamily="18" charset="0"/>
              </a:rPr>
              <a:t>Fabes</a:t>
            </a:r>
            <a:r>
              <a:rPr lang="en-US" sz="1400" dirty="0" smtClean="0">
                <a:latin typeface="Times New Roman" pitchFamily="18" charset="0"/>
                <a:cs typeface="Times New Roman" pitchFamily="18" charset="0"/>
              </a:rPr>
              <a:t>,  R.  A.,  </a:t>
            </a:r>
            <a:r>
              <a:rPr lang="en-US" sz="1400" dirty="0" err="1" smtClean="0">
                <a:latin typeface="Times New Roman" pitchFamily="18" charset="0"/>
                <a:cs typeface="Times New Roman" pitchFamily="18" charset="0"/>
              </a:rPr>
              <a:t>Hanish</a:t>
            </a:r>
            <a:r>
              <a:rPr lang="en-US" sz="1400" dirty="0" smtClean="0">
                <a:latin typeface="Times New Roman" pitchFamily="18" charset="0"/>
                <a:cs typeface="Times New Roman" pitchFamily="18" charset="0"/>
              </a:rPr>
              <a:t>,  L.  D., &amp;  Martin,  C.  L.  (2004).  The next 50 years:  considering gender as a context for </a:t>
            </a:r>
          </a:p>
          <a:p>
            <a:pPr>
              <a:buNone/>
            </a:pPr>
            <a:r>
              <a:rPr lang="en-US" sz="1400" dirty="0" smtClean="0">
                <a:latin typeface="Times New Roman" pitchFamily="18" charset="0"/>
                <a:cs typeface="Times New Roman" pitchFamily="18" charset="0"/>
              </a:rPr>
              <a:t>		understanding young children’s peer relationships.  </a:t>
            </a:r>
            <a:r>
              <a:rPr lang="en-US" sz="1400" i="1" dirty="0" smtClean="0">
                <a:latin typeface="Times New Roman" pitchFamily="18" charset="0"/>
                <a:cs typeface="Times New Roman" pitchFamily="18" charset="0"/>
              </a:rPr>
              <a:t>Merrill-Palmer Quarterly,  50</a:t>
            </a:r>
            <a:r>
              <a:rPr lang="en-US" sz="1400" dirty="0" smtClean="0">
                <a:latin typeface="Times New Roman" pitchFamily="18" charset="0"/>
                <a:cs typeface="Times New Roman" pitchFamily="18" charset="0"/>
              </a:rPr>
              <a:t>(3),  260-273.</a:t>
            </a:r>
          </a:p>
          <a:p>
            <a:r>
              <a:rPr lang="en-US" sz="1400" dirty="0" smtClean="0">
                <a:latin typeface="Times New Roman" pitchFamily="18" charset="0"/>
                <a:cs typeface="Times New Roman" pitchFamily="18" charset="0"/>
              </a:rPr>
              <a:t>Friedman,  R.,  Hightower,  D.  A,  Jones,  F.  E.,  &amp;  </a:t>
            </a:r>
            <a:r>
              <a:rPr lang="en-US" sz="1400" dirty="0" err="1" smtClean="0">
                <a:latin typeface="Times New Roman" pitchFamily="18" charset="0"/>
                <a:cs typeface="Times New Roman" pitchFamily="18" charset="0"/>
              </a:rPr>
              <a:t>Moller</a:t>
            </a:r>
            <a:r>
              <a:rPr lang="en-US" sz="1400" dirty="0" smtClean="0">
                <a:latin typeface="Times New Roman" pitchFamily="18" charset="0"/>
                <a:cs typeface="Times New Roman" pitchFamily="18" charset="0"/>
              </a:rPr>
              <a:t>,  A. C.  (2008).  The developmental influence of sex 	composition in preschool classrooms: boys fare worse in preschool classrooms with more boys.  	</a:t>
            </a:r>
            <a:r>
              <a:rPr lang="en-US" sz="1400" i="1" dirty="0" smtClean="0">
                <a:latin typeface="Times New Roman" pitchFamily="18" charset="0"/>
                <a:cs typeface="Times New Roman" pitchFamily="18" charset="0"/>
              </a:rPr>
              <a:t>Early Childhood Quarterly</a:t>
            </a:r>
            <a:r>
              <a:rPr lang="en-US" sz="1400" dirty="0" smtClean="0">
                <a:latin typeface="Times New Roman" pitchFamily="18" charset="0"/>
                <a:cs typeface="Times New Roman" pitchFamily="18" charset="0"/>
              </a:rPr>
              <a:t>,  </a:t>
            </a:r>
            <a:r>
              <a:rPr lang="en-US" sz="1400" i="1" dirty="0" smtClean="0">
                <a:latin typeface="Times New Roman" pitchFamily="18" charset="0"/>
                <a:cs typeface="Times New Roman" pitchFamily="18" charset="0"/>
              </a:rPr>
              <a:t>23</a:t>
            </a:r>
            <a:r>
              <a:rPr lang="en-US" sz="1400" dirty="0" smtClean="0">
                <a:latin typeface="Times New Roman" pitchFamily="18" charset="0"/>
                <a:cs typeface="Times New Roman" pitchFamily="18" charset="0"/>
              </a:rPr>
              <a:t>(3),  409-418. </a:t>
            </a:r>
          </a:p>
          <a:p>
            <a:r>
              <a:rPr lang="en-US" sz="1400" dirty="0" smtClean="0">
                <a:latin typeface="Times New Roman" pitchFamily="18" charset="0"/>
                <a:cs typeface="Times New Roman" pitchFamily="18" charset="0"/>
              </a:rPr>
              <a:t>Friend,  J.  (2006).  Research on same-gender grouping in eighth grade science classrooms.  </a:t>
            </a:r>
            <a:r>
              <a:rPr lang="en-US" sz="1400" i="1" dirty="0" smtClean="0">
                <a:latin typeface="Times New Roman" pitchFamily="18" charset="0"/>
                <a:cs typeface="Times New Roman" pitchFamily="18" charset="0"/>
              </a:rPr>
              <a:t>Research in Middle 	Level Education Online,  30</a:t>
            </a:r>
            <a:r>
              <a:rPr lang="en-US" sz="1400" dirty="0" smtClean="0">
                <a:latin typeface="Times New Roman" pitchFamily="18" charset="0"/>
                <a:cs typeface="Times New Roman" pitchFamily="18" charset="0"/>
              </a:rPr>
              <a:t>(4),  1-15.</a:t>
            </a:r>
          </a:p>
          <a:p>
            <a:r>
              <a:rPr lang="en-US" sz="1400" dirty="0" smtClean="0">
                <a:latin typeface="Times New Roman" pitchFamily="18" charset="0"/>
                <a:cs typeface="Times New Roman" pitchFamily="18" charset="0"/>
              </a:rPr>
              <a:t>Hutton,  B.,  Kilpatrick,  S.,  &amp;  Wills,  R.  (2006).  Single-sex classes in co-educational schools. </a:t>
            </a:r>
          </a:p>
          <a:p>
            <a:pPr>
              <a:buNone/>
            </a:pPr>
            <a:r>
              <a:rPr lang="en-US" sz="1400" i="1" dirty="0" smtClean="0">
                <a:latin typeface="Times New Roman" pitchFamily="18" charset="0"/>
                <a:cs typeface="Times New Roman" pitchFamily="18" charset="0"/>
              </a:rPr>
              <a:t>		British Journal of Sociology of Education,  27</a:t>
            </a:r>
            <a:r>
              <a:rPr lang="en-US" sz="1400" dirty="0" smtClean="0">
                <a:latin typeface="Times New Roman" pitchFamily="18" charset="0"/>
                <a:cs typeface="Times New Roman" pitchFamily="18" charset="0"/>
              </a:rPr>
              <a:t>(3),  277-291.</a:t>
            </a:r>
          </a:p>
          <a:p>
            <a:pPr lvl="1">
              <a:buNone/>
            </a:pPr>
            <a:r>
              <a:rPr lang="en-US" sz="1400" dirty="0" smtClean="0">
                <a:latin typeface="Times New Roman" pitchFamily="18" charset="0"/>
                <a:cs typeface="Times New Roman" pitchFamily="18" charset="0"/>
              </a:rPr>
              <a:t>		</a:t>
            </a:r>
          </a:p>
          <a:p>
            <a:endParaRPr lang="en-US" sz="1800" dirty="0" smtClean="0">
              <a:latin typeface="Times New Roman" pitchFamily="18" charset="0"/>
              <a:cs typeface="Times New Roman" pitchFamily="18" charset="0"/>
            </a:endParaRPr>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Times New Roman" pitchFamily="18" charset="0"/>
                <a:cs typeface="Times New Roman" pitchFamily="18" charset="0"/>
              </a:rPr>
              <a:t>References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1935480"/>
            <a:ext cx="8305800" cy="4389120"/>
          </a:xfrm>
        </p:spPr>
        <p:txBody>
          <a:bodyPr>
            <a:normAutofit/>
          </a:bodyPr>
          <a:lstStyle/>
          <a:p>
            <a:r>
              <a:rPr lang="en-US" sz="1400" dirty="0" smtClean="0">
                <a:latin typeface="Times New Roman" pitchFamily="18" charset="0"/>
                <a:cs typeface="Times New Roman" pitchFamily="18" charset="0"/>
              </a:rPr>
              <a:t>Jorgensen,  N.  S.,  &amp;  </a:t>
            </a:r>
            <a:r>
              <a:rPr lang="en-US" sz="1400" dirty="0" err="1" smtClean="0">
                <a:latin typeface="Times New Roman" pitchFamily="18" charset="0"/>
                <a:cs typeface="Times New Roman" pitchFamily="18" charset="0"/>
              </a:rPr>
              <a:t>Pfeiler</a:t>
            </a:r>
            <a:r>
              <a:rPr lang="en-US" sz="1400" dirty="0" smtClean="0">
                <a:latin typeface="Times New Roman" pitchFamily="18" charset="0"/>
                <a:cs typeface="Times New Roman" pitchFamily="18" charset="0"/>
              </a:rPr>
              <a:t>,  C.  (2008).  Successful single-sex offerings in the choral department.</a:t>
            </a:r>
          </a:p>
          <a:p>
            <a:pPr>
              <a:buNone/>
            </a:pPr>
            <a:r>
              <a:rPr lang="en-US" sz="1400" dirty="0" smtClean="0">
                <a:latin typeface="Times New Roman" pitchFamily="18" charset="0"/>
                <a:cs typeface="Times New Roman" pitchFamily="18" charset="0"/>
              </a:rPr>
              <a:t>		</a:t>
            </a:r>
            <a:r>
              <a:rPr lang="en-US" sz="1400" i="1" dirty="0" smtClean="0">
                <a:latin typeface="Times New Roman" pitchFamily="18" charset="0"/>
                <a:cs typeface="Times New Roman" pitchFamily="18" charset="0"/>
              </a:rPr>
              <a:t>Music Educators Journal,  95(</a:t>
            </a:r>
            <a:r>
              <a:rPr lang="en-US" sz="1400" dirty="0" smtClean="0">
                <a:latin typeface="Times New Roman" pitchFamily="18" charset="0"/>
                <a:cs typeface="Times New Roman" pitchFamily="18" charset="0"/>
              </a:rPr>
              <a:t>5),  36-40</a:t>
            </a:r>
            <a:r>
              <a:rPr lang="en-US" sz="1400" dirty="0" smtClean="0">
                <a:latin typeface="Times New Roman" pitchFamily="18" charset="0"/>
                <a:cs typeface="Times New Roman" pitchFamily="18" charset="0"/>
              </a:rPr>
              <a:t>.</a:t>
            </a:r>
            <a:endParaRPr lang="en-US" sz="1400" dirty="0" smtClean="0">
              <a:latin typeface="Times New Roman" pitchFamily="18" charset="0"/>
              <a:cs typeface="Times New Roman" pitchFamily="18" charset="0"/>
            </a:endParaRPr>
          </a:p>
          <a:p>
            <a:r>
              <a:rPr lang="en-US" sz="1400" dirty="0" err="1" smtClean="0">
                <a:latin typeface="Times New Roman" pitchFamily="18" charset="0"/>
                <a:cs typeface="Times New Roman" pitchFamily="18" charset="0"/>
              </a:rPr>
              <a:t>Katsurada</a:t>
            </a:r>
            <a:r>
              <a:rPr lang="en-US" sz="1400" dirty="0" smtClean="0">
                <a:latin typeface="Times New Roman" pitchFamily="18" charset="0"/>
                <a:cs typeface="Times New Roman" pitchFamily="18" charset="0"/>
              </a:rPr>
              <a:t>,  E.  &amp;  Sugihara,  Y.  (2002).  Gender- role identity,  attitudes toward marriage,  and gender-</a:t>
            </a:r>
          </a:p>
          <a:p>
            <a:pPr lvl="2">
              <a:buNone/>
            </a:pPr>
            <a:r>
              <a:rPr lang="en-US" sz="900" dirty="0" smtClean="0">
                <a:latin typeface="Times New Roman" pitchFamily="18" charset="0"/>
                <a:cs typeface="Times New Roman" pitchFamily="18" charset="0"/>
              </a:rPr>
              <a:t>	</a:t>
            </a:r>
            <a:r>
              <a:rPr lang="en-US" sz="1400" dirty="0" smtClean="0">
                <a:latin typeface="Times New Roman" pitchFamily="18" charset="0"/>
                <a:cs typeface="Times New Roman" pitchFamily="18" charset="0"/>
              </a:rPr>
              <a:t>segregated school backgrounds.  </a:t>
            </a:r>
            <a:r>
              <a:rPr lang="en-US" sz="1400" i="1" dirty="0" smtClean="0">
                <a:latin typeface="Times New Roman" pitchFamily="18" charset="0"/>
                <a:cs typeface="Times New Roman" pitchFamily="18" charset="0"/>
              </a:rPr>
              <a:t>Sex Roles,  47</a:t>
            </a:r>
            <a:r>
              <a:rPr lang="en-US" sz="1400" dirty="0" smtClean="0">
                <a:latin typeface="Times New Roman" pitchFamily="18" charset="0"/>
                <a:cs typeface="Times New Roman" pitchFamily="18" charset="0"/>
              </a:rPr>
              <a:t>(5/6),  249-258.</a:t>
            </a:r>
            <a:endParaRPr lang="en-US" sz="900" dirty="0" smtClean="0">
              <a:latin typeface="Times New Roman" pitchFamily="18" charset="0"/>
              <a:cs typeface="Times New Roman" pitchFamily="18" charset="0"/>
            </a:endParaRPr>
          </a:p>
          <a:p>
            <a:r>
              <a:rPr lang="en-US" sz="1400" dirty="0" err="1" smtClean="0">
                <a:latin typeface="Times New Roman" pitchFamily="18" charset="0"/>
                <a:cs typeface="Times New Roman" pitchFamily="18" charset="0"/>
              </a:rPr>
              <a:t>Kommer</a:t>
            </a:r>
            <a:r>
              <a:rPr lang="en-US" sz="1400" dirty="0" smtClean="0">
                <a:latin typeface="Times New Roman" pitchFamily="18" charset="0"/>
                <a:cs typeface="Times New Roman" pitchFamily="18" charset="0"/>
              </a:rPr>
              <a:t>,  D.  (2006, July/August).  Boys and girls together:  a case for creating gender-friendly middle 	school classrooms.   </a:t>
            </a:r>
            <a:r>
              <a:rPr lang="en-US" sz="1400" i="1" dirty="0" smtClean="0">
                <a:latin typeface="Times New Roman" pitchFamily="18" charset="0"/>
                <a:cs typeface="Times New Roman" pitchFamily="18" charset="0"/>
              </a:rPr>
              <a:t>The Clearing House</a:t>
            </a:r>
            <a:r>
              <a:rPr lang="en-US" sz="1400" dirty="0" smtClean="0">
                <a:latin typeface="Times New Roman" pitchFamily="18" charset="0"/>
                <a:cs typeface="Times New Roman" pitchFamily="18" charset="0"/>
              </a:rPr>
              <a:t>,  </a:t>
            </a:r>
            <a:r>
              <a:rPr lang="en-US" sz="1400" i="1" dirty="0" smtClean="0">
                <a:latin typeface="Times New Roman" pitchFamily="18" charset="0"/>
                <a:cs typeface="Times New Roman" pitchFamily="18" charset="0"/>
              </a:rPr>
              <a:t>247-251</a:t>
            </a:r>
            <a:r>
              <a:rPr lang="en-US" sz="1400" dirty="0" smtClean="0">
                <a:latin typeface="Times New Roman" pitchFamily="18" charset="0"/>
                <a:cs typeface="Times New Roman" pitchFamily="18" charset="0"/>
              </a:rPr>
              <a:t>.</a:t>
            </a:r>
          </a:p>
          <a:p>
            <a:r>
              <a:rPr lang="en-US" sz="1400" dirty="0" err="1" smtClean="0">
                <a:latin typeface="Times New Roman" pitchFamily="18" charset="0"/>
                <a:cs typeface="Times New Roman" pitchFamily="18" charset="0"/>
              </a:rPr>
              <a:t>Laster</a:t>
            </a:r>
            <a:r>
              <a:rPr lang="en-US" sz="1400" dirty="0" smtClean="0">
                <a:latin typeface="Times New Roman" pitchFamily="18" charset="0"/>
                <a:cs typeface="Times New Roman" pitchFamily="18" charset="0"/>
              </a:rPr>
              <a:t>,  C.  (2004, September).  Why we must try same sex instruction.  </a:t>
            </a:r>
            <a:r>
              <a:rPr lang="en-US" sz="1400" i="1" dirty="0" smtClean="0">
                <a:latin typeface="Times New Roman" pitchFamily="18" charset="0"/>
                <a:cs typeface="Times New Roman" pitchFamily="18" charset="0"/>
              </a:rPr>
              <a:t>Education Digest, 59-62.</a:t>
            </a:r>
          </a:p>
          <a:p>
            <a:r>
              <a:rPr lang="en-US" sz="1400" dirty="0" smtClean="0">
                <a:latin typeface="Times New Roman" pitchFamily="18" charset="0"/>
                <a:cs typeface="Times New Roman" pitchFamily="18" charset="0"/>
              </a:rPr>
              <a:t>Medina,  J.  (2009,   March 11).  Boys and girls together, taught separately in public school.  </a:t>
            </a:r>
            <a:r>
              <a:rPr lang="en-US" sz="1400" i="1" dirty="0" smtClean="0">
                <a:latin typeface="Times New Roman" pitchFamily="18" charset="0"/>
                <a:cs typeface="Times New Roman" pitchFamily="18" charset="0"/>
              </a:rPr>
              <a:t>The New York 	Times.  </a:t>
            </a:r>
            <a:r>
              <a:rPr lang="en-US" sz="1400" dirty="0" smtClean="0">
                <a:latin typeface="Times New Roman" pitchFamily="18" charset="0"/>
                <a:cs typeface="Times New Roman" pitchFamily="18" charset="0"/>
              </a:rPr>
              <a:t>Retrieved from http://www.nytimes.com </a:t>
            </a:r>
          </a:p>
          <a:p>
            <a:r>
              <a:rPr lang="en-US" sz="1400" dirty="0" err="1" smtClean="0">
                <a:latin typeface="Times New Roman" pitchFamily="18" charset="0"/>
                <a:cs typeface="Times New Roman" pitchFamily="18" charset="0"/>
              </a:rPr>
              <a:t>Okopny</a:t>
            </a:r>
            <a:r>
              <a:rPr lang="en-US" sz="1400" dirty="0" smtClean="0">
                <a:latin typeface="Times New Roman" pitchFamily="18" charset="0"/>
                <a:cs typeface="Times New Roman" pitchFamily="18" charset="0"/>
              </a:rPr>
              <a:t>,  C.  (2008).  Why jimmy isn’t failing: the myth of the boy crisis.  </a:t>
            </a:r>
            <a:r>
              <a:rPr lang="en-US" sz="1400" i="1" dirty="0" smtClean="0">
                <a:latin typeface="Times New Roman" pitchFamily="18" charset="0"/>
                <a:cs typeface="Times New Roman" pitchFamily="18" charset="0"/>
              </a:rPr>
              <a:t>Feminist Teacher,  18</a:t>
            </a:r>
            <a:r>
              <a:rPr lang="en-US" sz="1400" dirty="0" smtClean="0">
                <a:latin typeface="Times New Roman" pitchFamily="18" charset="0"/>
                <a:cs typeface="Times New Roman" pitchFamily="18" charset="0"/>
              </a:rPr>
              <a:t>(3),  216-228.</a:t>
            </a:r>
          </a:p>
          <a:p>
            <a:r>
              <a:rPr lang="en-US" sz="1400" dirty="0" smtClean="0">
                <a:latin typeface="Times New Roman" pitchFamily="18" charset="0"/>
                <a:cs typeface="Times New Roman" pitchFamily="18" charset="0"/>
              </a:rPr>
              <a:t>Whitehead,  J.  M.  (2006).  Starting school-  why girls are already ahead of  boys.  </a:t>
            </a:r>
            <a:r>
              <a:rPr lang="en-US" sz="1400" i="1" dirty="0" smtClean="0">
                <a:latin typeface="Times New Roman" pitchFamily="18" charset="0"/>
                <a:cs typeface="Times New Roman" pitchFamily="18" charset="0"/>
              </a:rPr>
              <a:t>Teacher Development,  </a:t>
            </a:r>
          </a:p>
          <a:p>
            <a:pPr>
              <a:buNone/>
            </a:pPr>
            <a:r>
              <a:rPr lang="en-US" sz="1400" i="1" dirty="0" smtClean="0">
                <a:latin typeface="Times New Roman" pitchFamily="18" charset="0"/>
                <a:cs typeface="Times New Roman" pitchFamily="18" charset="0"/>
              </a:rPr>
              <a:t>		10</a:t>
            </a:r>
            <a:r>
              <a:rPr lang="en-US" sz="1400" dirty="0" smtClean="0">
                <a:latin typeface="Times New Roman" pitchFamily="18" charset="0"/>
                <a:cs typeface="Times New Roman" pitchFamily="18" charset="0"/>
              </a:rPr>
              <a:t>(2),  249-270.</a:t>
            </a:r>
            <a:r>
              <a:rPr lang="en-US" sz="1400" i="1" dirty="0" smtClean="0">
                <a:latin typeface="Times New Roman" pitchFamily="18" charset="0"/>
                <a:cs typeface="Times New Roman" pitchFamily="18" charset="0"/>
              </a:rPr>
              <a:t> </a:t>
            </a:r>
          </a:p>
          <a:p>
            <a:pPr lvl="2">
              <a:buNone/>
            </a:pPr>
            <a:r>
              <a:rPr lang="en-US" sz="900" i="1" dirty="0" smtClean="0">
                <a:latin typeface="Times New Roman" pitchFamily="18" charset="0"/>
                <a:cs typeface="Times New Roman" pitchFamily="18" charset="0"/>
              </a:rPr>
              <a:t>	</a:t>
            </a:r>
            <a:r>
              <a:rPr lang="en-US" sz="900" dirty="0" smtClean="0">
                <a:latin typeface="Times New Roman" pitchFamily="18" charset="0"/>
                <a:cs typeface="Times New Roman" pitchFamily="18" charset="0"/>
              </a:rPr>
              <a:t> </a:t>
            </a:r>
          </a:p>
          <a:p>
            <a:pPr>
              <a:buNone/>
            </a:pPr>
            <a:r>
              <a:rPr lang="en-US" sz="1400" dirty="0" smtClean="0">
                <a:latin typeface="Times New Roman" pitchFamily="18" charset="0"/>
                <a:cs typeface="Times New Roman" pitchFamily="18" charset="0"/>
              </a:rPr>
              <a:t> </a:t>
            </a:r>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Times New Roman" pitchFamily="18" charset="0"/>
                <a:cs typeface="Times New Roman" pitchFamily="18" charset="0"/>
              </a:rPr>
              <a:t>NASSPE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r>
              <a:rPr lang="en-US" dirty="0" smtClean="0"/>
              <a:t>“</a:t>
            </a:r>
            <a:r>
              <a:rPr lang="en-US" dirty="0" smtClean="0">
                <a:latin typeface="Times New Roman" pitchFamily="18" charset="0"/>
                <a:cs typeface="Times New Roman" pitchFamily="18" charset="0"/>
              </a:rPr>
              <a:t>Non- profit organization founded in 2002, dedicated to the advancement of single-sex public education for both boys and girls”</a:t>
            </a:r>
          </a:p>
          <a:p>
            <a:pPr>
              <a:buFontTx/>
              <a:buChar char="-"/>
            </a:pPr>
            <a:r>
              <a:rPr lang="en-US" sz="2400" dirty="0" smtClean="0">
                <a:latin typeface="Times New Roman" pitchFamily="18" charset="0"/>
                <a:cs typeface="Times New Roman" pitchFamily="18" charset="0"/>
              </a:rPr>
              <a:t>Provide workshops </a:t>
            </a:r>
          </a:p>
          <a:p>
            <a:pPr>
              <a:buFontTx/>
              <a:buChar char="-"/>
            </a:pPr>
            <a:r>
              <a:rPr lang="en-US" sz="2400" dirty="0" smtClean="0">
                <a:latin typeface="Times New Roman" pitchFamily="18" charset="0"/>
                <a:cs typeface="Times New Roman" pitchFamily="18" charset="0"/>
              </a:rPr>
              <a:t>Share latest research </a:t>
            </a:r>
          </a:p>
          <a:p>
            <a:pPr>
              <a:buFontTx/>
              <a:buChar char="-"/>
            </a:pPr>
            <a:r>
              <a:rPr lang="en-US" sz="2400" dirty="0" smtClean="0">
                <a:latin typeface="Times New Roman" pitchFamily="18" charset="0"/>
                <a:cs typeface="Times New Roman" pitchFamily="18" charset="0"/>
              </a:rPr>
              <a:t>Provide information </a:t>
            </a:r>
          </a:p>
          <a:p>
            <a:pPr>
              <a:buNone/>
            </a:pPr>
            <a:endParaRPr lang="en-US" sz="2400" dirty="0" smtClean="0">
              <a:latin typeface="Times New Roman" pitchFamily="18" charset="0"/>
              <a:cs typeface="Times New Roman" pitchFamily="18" charset="0"/>
            </a:endParaRPr>
          </a:p>
          <a:p>
            <a:pPr algn="ctr">
              <a:buNone/>
            </a:pPr>
            <a:r>
              <a:rPr lang="en-US"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hlinkClick r:id="rId2"/>
              </a:rPr>
              <a:t>http://www.singlesexschools.org/home-nasspe.htm</a:t>
            </a:r>
            <a:endParaRPr lang="en-US" sz="2400" dirty="0" smtClean="0">
              <a:latin typeface="Times New Roman" pitchFamily="18" charset="0"/>
              <a:cs typeface="Times New Roman" pitchFamily="18" charset="0"/>
            </a:endParaRPr>
          </a:p>
          <a:p>
            <a:pPr algn="ctr">
              <a:buNone/>
            </a:pPr>
            <a:endParaRPr lang="en-US" sz="2400" dirty="0" smtClean="0">
              <a:latin typeface="Times New Roman" pitchFamily="18" charset="0"/>
              <a:cs typeface="Times New Roman" pitchFamily="18" charset="0"/>
            </a:endParaRPr>
          </a:p>
          <a:p>
            <a:pPr>
              <a:buNone/>
            </a:pPr>
            <a:endParaRPr lang="en-US" dirty="0" smtClean="0"/>
          </a:p>
          <a:p>
            <a:pPr>
              <a:buNone/>
            </a:pPr>
            <a:endParaRPr lang="en-US"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Times New Roman" pitchFamily="18" charset="0"/>
                <a:cs typeface="Times New Roman" pitchFamily="18" charset="0"/>
              </a:rPr>
              <a:t>Table of Contents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r>
              <a:rPr lang="en-US" sz="3200" dirty="0" smtClean="0">
                <a:latin typeface="Times New Roman" pitchFamily="18" charset="0"/>
                <a:cs typeface="Times New Roman" pitchFamily="18" charset="0"/>
              </a:rPr>
              <a:t>Introduction</a:t>
            </a:r>
          </a:p>
          <a:p>
            <a:pPr>
              <a:buNone/>
            </a:pPr>
            <a:r>
              <a:rPr lang="en-US" sz="2800" dirty="0" smtClean="0">
                <a:latin typeface="Times New Roman" pitchFamily="18" charset="0"/>
                <a:cs typeface="Times New Roman" pitchFamily="18" charset="0"/>
              </a:rPr>
              <a:t>	- Statement of the problem</a:t>
            </a:r>
          </a:p>
          <a:p>
            <a:pPr>
              <a:buNone/>
            </a:pPr>
            <a:r>
              <a:rPr lang="en-US" sz="2800" dirty="0" smtClean="0">
                <a:latin typeface="Times New Roman" pitchFamily="18" charset="0"/>
                <a:cs typeface="Times New Roman" pitchFamily="18" charset="0"/>
              </a:rPr>
              <a:t>	- Review of related literature</a:t>
            </a:r>
          </a:p>
          <a:p>
            <a:pPr>
              <a:buNone/>
            </a:pPr>
            <a:r>
              <a:rPr lang="en-US" sz="2800" dirty="0" smtClean="0">
                <a:latin typeface="Times New Roman" pitchFamily="18" charset="0"/>
                <a:cs typeface="Times New Roman" pitchFamily="18" charset="0"/>
              </a:rPr>
              <a:t>		*Pros </a:t>
            </a:r>
          </a:p>
          <a:p>
            <a:pPr>
              <a:buNone/>
            </a:pPr>
            <a:r>
              <a:rPr lang="en-US" sz="2800" dirty="0" smtClean="0">
                <a:latin typeface="Times New Roman" pitchFamily="18" charset="0"/>
                <a:cs typeface="Times New Roman" pitchFamily="18" charset="0"/>
              </a:rPr>
              <a:t>		*Cons</a:t>
            </a:r>
          </a:p>
          <a:p>
            <a:pPr>
              <a:buNone/>
            </a:pPr>
            <a:r>
              <a:rPr lang="en-US" sz="2800" dirty="0" smtClean="0">
                <a:latin typeface="Times New Roman" pitchFamily="18" charset="0"/>
                <a:cs typeface="Times New Roman" pitchFamily="18" charset="0"/>
              </a:rPr>
              <a:t>		* Practitioners</a:t>
            </a:r>
          </a:p>
          <a:p>
            <a:pPr>
              <a:buNone/>
            </a:pPr>
            <a:r>
              <a:rPr lang="en-US" sz="2800" dirty="0" smtClean="0">
                <a:latin typeface="Times New Roman" pitchFamily="18" charset="0"/>
                <a:cs typeface="Times New Roman" pitchFamily="18" charset="0"/>
              </a:rPr>
              <a:t>	- Statement of the Hypothesis</a:t>
            </a:r>
          </a:p>
          <a:p>
            <a:r>
              <a:rPr lang="en-US" sz="3200" dirty="0" smtClean="0">
                <a:latin typeface="Times New Roman" pitchFamily="18" charset="0"/>
                <a:cs typeface="Times New Roman" pitchFamily="18" charset="0"/>
              </a:rPr>
              <a:t>References</a:t>
            </a:r>
            <a:endParaRPr lang="en-US" sz="3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Times New Roman" pitchFamily="18" charset="0"/>
                <a:cs typeface="Times New Roman" pitchFamily="18" charset="0"/>
              </a:rPr>
              <a:t>Statement of the Problem</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85000" lnSpcReduction="10000"/>
          </a:bodyPr>
          <a:lstStyle/>
          <a:p>
            <a:r>
              <a:rPr lang="en-US" dirty="0" smtClean="0"/>
              <a:t> </a:t>
            </a:r>
            <a:r>
              <a:rPr lang="en-US" dirty="0" smtClean="0">
                <a:latin typeface="Times New Roman" pitchFamily="18" charset="0"/>
                <a:cs typeface="Times New Roman" pitchFamily="18" charset="0"/>
              </a:rPr>
              <a:t>In early childhood, students tend to interact with same sex peers when in a mixed gender classroom, where as in the upper grades students tend to interact with both genders.  A lot of research has been done to show the positive and negative influence same sex classrooms have over mixed gendered classrooms in childhood education.  Many researchers have concluded that sex composition plays a role in the outcome of a student’s academic success and peer relations in the classroom.  Although there is research that concludes the effect sex composition has on a childhood student’s academic success and peer relations, not much research has been done in early childhood education to support this theory.  Is a student’s academic success and peer relation influenced by their classroom sex composition in early childhood or is it irrelevant during these early stages in their education? </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Times New Roman" pitchFamily="18" charset="0"/>
                <a:cs typeface="Times New Roman" pitchFamily="18" charset="0"/>
              </a:rPr>
              <a:t>Review of Related Literature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r>
              <a:rPr lang="en-US" dirty="0" smtClean="0">
                <a:latin typeface="Times New Roman" pitchFamily="18" charset="0"/>
                <a:cs typeface="Times New Roman" pitchFamily="18" charset="0"/>
              </a:rPr>
              <a:t>To ensure the success of single sex schooling</a:t>
            </a:r>
            <a:r>
              <a:rPr lang="en-US" dirty="0" smtClean="0"/>
              <a:t>:</a:t>
            </a:r>
          </a:p>
          <a:p>
            <a:pPr>
              <a:buNone/>
            </a:pPr>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Single sex schooling must have an important objective </a:t>
            </a:r>
          </a:p>
          <a:p>
            <a:pPr>
              <a:buNone/>
            </a:pPr>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Student enrollment must be made voluntary in such classroom setting.</a:t>
            </a:r>
          </a:p>
          <a:p>
            <a:endParaRPr lang="en-US" sz="2000" dirty="0" smtClean="0">
              <a:latin typeface="Times New Roman" pitchFamily="18" charset="0"/>
              <a:cs typeface="Times New Roman" pitchFamily="18" charset="0"/>
            </a:endParaRPr>
          </a:p>
          <a:p>
            <a:pPr>
              <a:buNone/>
            </a:pPr>
            <a:r>
              <a:rPr lang="en-US" sz="2000" dirty="0" smtClean="0">
                <a:latin typeface="Times New Roman" pitchFamily="18" charset="0"/>
                <a:cs typeface="Times New Roman" pitchFamily="18" charset="0"/>
              </a:rPr>
              <a:t> (Jorgensen &amp; </a:t>
            </a:r>
            <a:r>
              <a:rPr lang="en-US" sz="2000" dirty="0" err="1" smtClean="0">
                <a:latin typeface="Times New Roman" pitchFamily="18" charset="0"/>
                <a:cs typeface="Times New Roman" pitchFamily="18" charset="0"/>
              </a:rPr>
              <a:t>Pfeiler</a:t>
            </a:r>
            <a:r>
              <a:rPr lang="en-US" sz="2000" dirty="0" smtClean="0">
                <a:latin typeface="Times New Roman" pitchFamily="18" charset="0"/>
                <a:cs typeface="Times New Roman" pitchFamily="18" charset="0"/>
              </a:rPr>
              <a:t>,  2008;  </a:t>
            </a:r>
            <a:r>
              <a:rPr lang="en-US" sz="2000" dirty="0" err="1" smtClean="0">
                <a:latin typeface="Times New Roman" pitchFamily="18" charset="0"/>
                <a:cs typeface="Times New Roman" pitchFamily="18" charset="0"/>
              </a:rPr>
              <a:t>Okopny</a:t>
            </a:r>
            <a:r>
              <a:rPr lang="en-US" sz="2000" dirty="0" smtClean="0">
                <a:latin typeface="Times New Roman" pitchFamily="18" charset="0"/>
                <a:cs typeface="Times New Roman" pitchFamily="18" charset="0"/>
              </a:rPr>
              <a:t>,  2008</a:t>
            </a:r>
            <a:r>
              <a:rPr lang="en-US" sz="2000" dirty="0" smtClean="0">
                <a:latin typeface="Times New Roman" pitchFamily="18" charset="0"/>
                <a:cs typeface="Times New Roman" pitchFamily="18" charset="0"/>
              </a:rPr>
              <a:t>).</a:t>
            </a:r>
          </a:p>
          <a:p>
            <a:pPr>
              <a:buNone/>
            </a:pPr>
            <a:endParaRPr lang="en-US" sz="20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Times New Roman" pitchFamily="18" charset="0"/>
                <a:cs typeface="Times New Roman" pitchFamily="18" charset="0"/>
              </a:rPr>
              <a:t>Review of Related Literature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pPr>
              <a:buNone/>
            </a:pPr>
            <a:r>
              <a:rPr lang="en-US" sz="3600" dirty="0" smtClean="0">
                <a:latin typeface="Times New Roman" pitchFamily="18" charset="0"/>
                <a:cs typeface="Times New Roman" pitchFamily="18" charset="0"/>
              </a:rPr>
              <a:t>Pros: Academic Success</a:t>
            </a:r>
          </a:p>
          <a:p>
            <a:r>
              <a:rPr lang="en-US" sz="2000" dirty="0" smtClean="0">
                <a:latin typeface="Times New Roman" pitchFamily="18" charset="0"/>
                <a:cs typeface="Times New Roman" pitchFamily="18" charset="0"/>
              </a:rPr>
              <a:t>Female students profit less than male students in cooperative learning when in a mixed gendered science classroom. </a:t>
            </a:r>
          </a:p>
          <a:p>
            <a:pPr>
              <a:buNone/>
            </a:pPr>
            <a:r>
              <a:rPr lang="en-US" sz="2000" dirty="0" smtClean="0">
                <a:latin typeface="Times New Roman" pitchFamily="18" charset="0"/>
                <a:cs typeface="Times New Roman" pitchFamily="18" charset="0"/>
              </a:rPr>
              <a:t> (Ding, </a:t>
            </a:r>
            <a:r>
              <a:rPr lang="en-US" sz="2000" dirty="0" err="1" smtClean="0">
                <a:latin typeface="Times New Roman" pitchFamily="18" charset="0"/>
                <a:cs typeface="Times New Roman" pitchFamily="18" charset="0"/>
              </a:rPr>
              <a:t>Harskamp</a:t>
            </a:r>
            <a:r>
              <a:rPr lang="en-US" sz="2000" dirty="0" smtClean="0">
                <a:latin typeface="Times New Roman" pitchFamily="18" charset="0"/>
                <a:cs typeface="Times New Roman" pitchFamily="18" charset="0"/>
              </a:rPr>
              <a:t> &amp; </a:t>
            </a:r>
            <a:r>
              <a:rPr lang="en-US" sz="2000" dirty="0" err="1" smtClean="0">
                <a:latin typeface="Times New Roman" pitchFamily="18" charset="0"/>
                <a:cs typeface="Times New Roman" pitchFamily="18" charset="0"/>
              </a:rPr>
              <a:t>Suhre</a:t>
            </a:r>
            <a:r>
              <a:rPr lang="en-US" sz="2000" dirty="0" smtClean="0">
                <a:latin typeface="Times New Roman" pitchFamily="18" charset="0"/>
                <a:cs typeface="Times New Roman" pitchFamily="18" charset="0"/>
              </a:rPr>
              <a:t>, 2008).</a:t>
            </a:r>
          </a:p>
          <a:p>
            <a:r>
              <a:rPr lang="en-US" sz="2000" dirty="0" smtClean="0">
                <a:latin typeface="Times New Roman" pitchFamily="18" charset="0"/>
                <a:cs typeface="Times New Roman" pitchFamily="18" charset="0"/>
              </a:rPr>
              <a:t>Students enrolled in a same sex science classroom demonstrated more positive science achievement.</a:t>
            </a:r>
          </a:p>
          <a:p>
            <a:pPr>
              <a:buNone/>
            </a:pPr>
            <a:r>
              <a:rPr lang="en-US" sz="2000" dirty="0" smtClean="0">
                <a:latin typeface="Times New Roman" pitchFamily="18" charset="0"/>
                <a:cs typeface="Times New Roman" pitchFamily="18" charset="0"/>
              </a:rPr>
              <a:t>(Friend, 2006).</a:t>
            </a:r>
          </a:p>
          <a:p>
            <a:r>
              <a:rPr lang="en-US" sz="2000" dirty="0" smtClean="0">
                <a:latin typeface="Times New Roman" pitchFamily="18" charset="0"/>
                <a:cs typeface="Times New Roman" pitchFamily="18" charset="0"/>
              </a:rPr>
              <a:t>Same sex classrooms have a positive outcome for both boys and girls academic success, increased student commitment and fewer sexually stereotyped behaviors.</a:t>
            </a:r>
          </a:p>
          <a:p>
            <a:pPr>
              <a:buNone/>
            </a:pPr>
            <a:r>
              <a:rPr lang="en-US" sz="2000" dirty="0" smtClean="0">
                <a:latin typeface="Times New Roman" pitchFamily="18" charset="0"/>
                <a:cs typeface="Times New Roman" pitchFamily="18" charset="0"/>
              </a:rPr>
              <a:t>(Forbes- Jones, Friedman, Hightower &amp; </a:t>
            </a:r>
            <a:r>
              <a:rPr lang="en-US" sz="2000" dirty="0" err="1" smtClean="0">
                <a:latin typeface="Times New Roman" pitchFamily="18" charset="0"/>
                <a:cs typeface="Times New Roman" pitchFamily="18" charset="0"/>
              </a:rPr>
              <a:t>Moller</a:t>
            </a:r>
            <a:r>
              <a:rPr lang="en-US" sz="2000" dirty="0" smtClean="0">
                <a:latin typeface="Times New Roman" pitchFamily="18" charset="0"/>
                <a:cs typeface="Times New Roman" pitchFamily="18" charset="0"/>
              </a:rPr>
              <a:t>, 2008; Cohen &amp; Barton, 2004; Jorgensen &amp; </a:t>
            </a:r>
            <a:r>
              <a:rPr lang="en-US" sz="2000" dirty="0" err="1" smtClean="0">
                <a:latin typeface="Times New Roman" pitchFamily="18" charset="0"/>
                <a:cs typeface="Times New Roman" pitchFamily="18" charset="0"/>
              </a:rPr>
              <a:t>Pfeiler</a:t>
            </a:r>
            <a:r>
              <a:rPr lang="en-US" sz="2000" dirty="0" smtClean="0">
                <a:latin typeface="Times New Roman" pitchFamily="18" charset="0"/>
                <a:cs typeface="Times New Roman" pitchFamily="18" charset="0"/>
              </a:rPr>
              <a:t>, 2008, Hutton, Kilpatrick &amp; Wills, 2006).</a:t>
            </a:r>
          </a:p>
          <a:p>
            <a:endParaRPr lang="en-US"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Times New Roman" pitchFamily="18" charset="0"/>
                <a:cs typeface="Times New Roman" pitchFamily="18" charset="0"/>
              </a:rPr>
              <a:t>Review of Related Literature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pPr>
              <a:buNone/>
            </a:pPr>
            <a:r>
              <a:rPr lang="en-US" sz="3600" dirty="0" smtClean="0">
                <a:latin typeface="Times New Roman" pitchFamily="18" charset="0"/>
                <a:cs typeface="Times New Roman" pitchFamily="18" charset="0"/>
              </a:rPr>
              <a:t>Pros: Academic Success</a:t>
            </a:r>
          </a:p>
          <a:p>
            <a:r>
              <a:rPr lang="en-US" sz="2000" dirty="0" smtClean="0">
                <a:latin typeface="Times New Roman" pitchFamily="18" charset="0"/>
                <a:cs typeface="Times New Roman" pitchFamily="18" charset="0"/>
              </a:rPr>
              <a:t>Boys struggle academically because boys and girls are biologically and developmentally different.</a:t>
            </a:r>
          </a:p>
          <a:p>
            <a:pPr>
              <a:buNone/>
            </a:pP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Okopny</a:t>
            </a:r>
            <a:r>
              <a:rPr lang="en-US" sz="2000" dirty="0" smtClean="0">
                <a:latin typeface="Times New Roman" pitchFamily="18" charset="0"/>
                <a:cs typeface="Times New Roman" pitchFamily="18" charset="0"/>
              </a:rPr>
              <a:t>, 2008; Hutton, Kilpatrick &amp; Wills, 2006; </a:t>
            </a:r>
            <a:r>
              <a:rPr lang="en-US" sz="2000" dirty="0" err="1" smtClean="0">
                <a:latin typeface="Times New Roman" pitchFamily="18" charset="0"/>
                <a:cs typeface="Times New Roman" pitchFamily="18" charset="0"/>
              </a:rPr>
              <a:t>Kommer</a:t>
            </a:r>
            <a:r>
              <a:rPr lang="en-US" sz="2000" dirty="0" smtClean="0">
                <a:latin typeface="Times New Roman" pitchFamily="18" charset="0"/>
                <a:cs typeface="Times New Roman" pitchFamily="18" charset="0"/>
              </a:rPr>
              <a:t>, 2006, </a:t>
            </a:r>
            <a:r>
              <a:rPr lang="en-US" sz="2000" dirty="0" err="1" smtClean="0">
                <a:latin typeface="Times New Roman" pitchFamily="18" charset="0"/>
                <a:cs typeface="Times New Roman" pitchFamily="18" charset="0"/>
              </a:rPr>
              <a:t>Laster</a:t>
            </a:r>
            <a:r>
              <a:rPr lang="en-US" sz="2000" dirty="0" smtClean="0">
                <a:latin typeface="Times New Roman" pitchFamily="18" charset="0"/>
                <a:cs typeface="Times New Roman" pitchFamily="18" charset="0"/>
              </a:rPr>
              <a:t>, 2004, Whitehead, 2006).</a:t>
            </a:r>
          </a:p>
          <a:p>
            <a:endParaRPr lang="en-US" sz="2000" dirty="0">
              <a:latin typeface="Times New Roman" pitchFamily="18" charset="0"/>
              <a:cs typeface="Times New Roman" pitchFamily="18" charset="0"/>
            </a:endParaRPr>
          </a:p>
        </p:txBody>
      </p:sp>
      <p:pic>
        <p:nvPicPr>
          <p:cNvPr id="8194" name="Picture 2" descr="http://t2.gstatic.com/images?q=tbn:ANd9GcTLV02sRgSyhtLhZDHecAH3b5m-JqFnbbtowTflA59nd2OrTTQ&amp;t=1&amp;h=155&amp;w=240&amp;usg=__VHy_2vRww3-KQ7iZ34uUDiNAz0Q="/>
          <p:cNvPicPr>
            <a:picLocks noChangeAspect="1" noChangeArrowheads="1"/>
          </p:cNvPicPr>
          <p:nvPr/>
        </p:nvPicPr>
        <p:blipFill>
          <a:blip r:embed="rId2" cstate="print"/>
          <a:srcRect/>
          <a:stretch>
            <a:fillRect/>
          </a:stretch>
        </p:blipFill>
        <p:spPr bwMode="auto">
          <a:xfrm>
            <a:off x="5105400" y="3856599"/>
            <a:ext cx="3200400" cy="2696601"/>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Times New Roman" pitchFamily="18" charset="0"/>
                <a:cs typeface="Times New Roman" pitchFamily="18" charset="0"/>
              </a:rPr>
              <a:t>Review of Related Literature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1828800"/>
            <a:ext cx="8382000" cy="4572000"/>
          </a:xfrm>
        </p:spPr>
        <p:txBody>
          <a:bodyPr>
            <a:noAutofit/>
          </a:bodyPr>
          <a:lstStyle/>
          <a:p>
            <a:pPr>
              <a:buNone/>
            </a:pPr>
            <a:r>
              <a:rPr lang="en-US" sz="3600" dirty="0" smtClean="0">
                <a:latin typeface="Times New Roman" pitchFamily="18" charset="0"/>
                <a:cs typeface="Times New Roman" pitchFamily="18" charset="0"/>
              </a:rPr>
              <a:t>Cons: Peer Relations</a:t>
            </a:r>
          </a:p>
          <a:p>
            <a:r>
              <a:rPr lang="en-US" sz="2000" dirty="0" smtClean="0">
                <a:latin typeface="Times New Roman" pitchFamily="18" charset="0"/>
                <a:cs typeface="Times New Roman" pitchFamily="18" charset="0"/>
              </a:rPr>
              <a:t>Sex accounts for less than 2% to 5% in most studies that focus on behavior, spatial, language and/ or mathematical abilities.  In contrast for choice of play partners sex accounts for 70% to 80% in early childhood.</a:t>
            </a:r>
          </a:p>
          <a:p>
            <a:pPr>
              <a:buNone/>
            </a:pPr>
            <a:r>
              <a:rPr lang="en-US" sz="2000" dirty="0" smtClean="0">
                <a:latin typeface="Times New Roman" pitchFamily="18" charset="0"/>
                <a:cs typeface="Times New Roman" pitchFamily="18" charset="0"/>
              </a:rPr>
              <a:t>(Palmer, 2004).</a:t>
            </a:r>
          </a:p>
          <a:p>
            <a:r>
              <a:rPr lang="en-US" sz="2000" dirty="0" smtClean="0">
                <a:latin typeface="Times New Roman" pitchFamily="18" charset="0"/>
                <a:cs typeface="Times New Roman" pitchFamily="18" charset="0"/>
              </a:rPr>
              <a:t>Children between the ages of three and five show evidence of stereotypical gender cues &amp; such segregation may lead to limited opportunities in their education and careers in the future.</a:t>
            </a:r>
          </a:p>
          <a:p>
            <a:pPr>
              <a:buNone/>
            </a:pPr>
            <a:r>
              <a:rPr lang="en-US" sz="2000" dirty="0" smtClean="0">
                <a:latin typeface="Times New Roman" pitchFamily="18" charset="0"/>
                <a:cs typeface="Times New Roman" pitchFamily="18" charset="0"/>
              </a:rPr>
              <a:t>(Palmer, 2004; </a:t>
            </a:r>
            <a:r>
              <a:rPr lang="en-US" sz="2000" dirty="0" err="1" smtClean="0">
                <a:latin typeface="Times New Roman" pitchFamily="18" charset="0"/>
                <a:cs typeface="Times New Roman" pitchFamily="18" charset="0"/>
              </a:rPr>
              <a:t>Okopny</a:t>
            </a:r>
            <a:r>
              <a:rPr lang="en-US" sz="2000" dirty="0" smtClean="0">
                <a:latin typeface="Times New Roman" pitchFamily="18" charset="0"/>
                <a:cs typeface="Times New Roman" pitchFamily="18" charset="0"/>
              </a:rPr>
              <a:t>, 2008; Medina, 2009; Hutton, Kilpatrick &amp; Wills. 2006).</a:t>
            </a:r>
          </a:p>
          <a:p>
            <a:r>
              <a:rPr lang="en-US" sz="2000" dirty="0" smtClean="0">
                <a:latin typeface="Times New Roman" pitchFamily="18" charset="0"/>
                <a:cs typeface="Times New Roman" pitchFamily="18" charset="0"/>
              </a:rPr>
              <a:t>Boys form larger mutual friendships where as girls experience a negative change in social behaviors.</a:t>
            </a:r>
          </a:p>
          <a:p>
            <a:pPr>
              <a:buNone/>
            </a:pPr>
            <a:r>
              <a:rPr lang="en-US" sz="2000" dirty="0" smtClean="0">
                <a:latin typeface="Times New Roman" pitchFamily="18" charset="0"/>
                <a:cs typeface="Times New Roman" pitchFamily="18" charset="0"/>
              </a:rPr>
              <a:t>(Cohen &amp; Barton,  2004; Forbes- Jones, Friedman, Hightower &amp; </a:t>
            </a:r>
            <a:r>
              <a:rPr lang="en-US" sz="2000" dirty="0" err="1" smtClean="0">
                <a:latin typeface="Times New Roman" pitchFamily="18" charset="0"/>
                <a:cs typeface="Times New Roman" pitchFamily="18" charset="0"/>
              </a:rPr>
              <a:t>Moller</a:t>
            </a:r>
            <a:r>
              <a:rPr lang="en-US" sz="2000" dirty="0" smtClean="0">
                <a:latin typeface="Times New Roman" pitchFamily="18" charset="0"/>
                <a:cs typeface="Times New Roman" pitchFamily="18" charset="0"/>
              </a:rPr>
              <a:t>, 2008).</a:t>
            </a:r>
          </a:p>
          <a:p>
            <a:pPr>
              <a:buNone/>
            </a:pPr>
            <a:endParaRPr lang="en-US"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Times New Roman" pitchFamily="18" charset="0"/>
                <a:cs typeface="Times New Roman" pitchFamily="18" charset="0"/>
              </a:rPr>
              <a:t>Review of Related Literature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pPr>
              <a:buNone/>
            </a:pPr>
            <a:r>
              <a:rPr lang="en-US" sz="3600" dirty="0" smtClean="0">
                <a:latin typeface="Times New Roman" pitchFamily="18" charset="0"/>
                <a:cs typeface="Times New Roman" pitchFamily="18" charset="0"/>
              </a:rPr>
              <a:t>Cons:  Peer relations</a:t>
            </a:r>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Girls show greater academic competence when less time was spent with the same sex, and boys showed less academic competence when more time was spent with same sex peers in preschool. </a:t>
            </a:r>
          </a:p>
          <a:p>
            <a:pPr>
              <a:buNone/>
            </a:pPr>
            <a:r>
              <a:rPr lang="en-US" sz="2000" dirty="0" smtClean="0">
                <a:latin typeface="Times New Roman" pitchFamily="18" charset="0"/>
                <a:cs typeface="Times New Roman" pitchFamily="18" charset="0"/>
              </a:rPr>
              <a:t>(</a:t>
            </a:r>
            <a:r>
              <a:rPr lang="en-US" sz="2000" dirty="0" err="1" smtClean="0">
                <a:latin typeface="Times New Roman" pitchFamily="18" charset="0"/>
                <a:cs typeface="Times New Roman" pitchFamily="18" charset="0"/>
              </a:rPr>
              <a:t>Fabes</a:t>
            </a:r>
            <a:r>
              <a:rPr lang="en-US" sz="2000" dirty="0" smtClean="0">
                <a:latin typeface="Times New Roman" pitchFamily="18" charset="0"/>
                <a:cs typeface="Times New Roman" pitchFamily="18" charset="0"/>
              </a:rPr>
              <a:t>, Martin, </a:t>
            </a:r>
            <a:r>
              <a:rPr lang="en-US" sz="2000" dirty="0" err="1" smtClean="0">
                <a:latin typeface="Times New Roman" pitchFamily="18" charset="0"/>
                <a:cs typeface="Times New Roman" pitchFamily="18" charset="0"/>
              </a:rPr>
              <a:t>Hanish</a:t>
            </a:r>
            <a:r>
              <a:rPr lang="en-US" sz="2000" dirty="0" smtClean="0">
                <a:latin typeface="Times New Roman" pitchFamily="18" charset="0"/>
                <a:cs typeface="Times New Roman" pitchFamily="18" charset="0"/>
              </a:rPr>
              <a:t>, Anders &amp; Madden- </a:t>
            </a:r>
            <a:r>
              <a:rPr lang="en-US" sz="2000" dirty="0" err="1" smtClean="0">
                <a:latin typeface="Times New Roman" pitchFamily="18" charset="0"/>
                <a:cs typeface="Times New Roman" pitchFamily="18" charset="0"/>
              </a:rPr>
              <a:t>Derdich</a:t>
            </a:r>
            <a:r>
              <a:rPr lang="en-US" sz="2000" dirty="0" smtClean="0">
                <a:latin typeface="Times New Roman" pitchFamily="18" charset="0"/>
                <a:cs typeface="Times New Roman" pitchFamily="18" charset="0"/>
              </a:rPr>
              <a:t>, 2003,  </a:t>
            </a:r>
            <a:r>
              <a:rPr lang="en-US" sz="2000" dirty="0" err="1" smtClean="0">
                <a:latin typeface="Times New Roman" pitchFamily="18" charset="0"/>
                <a:cs typeface="Times New Roman" pitchFamily="18" charset="0"/>
              </a:rPr>
              <a:t>Laster</a:t>
            </a:r>
            <a:r>
              <a:rPr lang="en-US" sz="2000" dirty="0" smtClean="0">
                <a:latin typeface="Times New Roman" pitchFamily="18" charset="0"/>
                <a:cs typeface="Times New Roman" pitchFamily="18" charset="0"/>
              </a:rPr>
              <a:t>, 2004). </a:t>
            </a:r>
          </a:p>
          <a:p>
            <a:r>
              <a:rPr lang="en-US" sz="2000" dirty="0" smtClean="0">
                <a:latin typeface="Times New Roman" pitchFamily="18" charset="0"/>
                <a:cs typeface="Times New Roman" pitchFamily="18" charset="0"/>
              </a:rPr>
              <a:t>Girls seek close proximity behaviors when boys are the majority.</a:t>
            </a:r>
          </a:p>
          <a:p>
            <a:pPr>
              <a:buNone/>
            </a:pPr>
            <a:r>
              <a:rPr lang="en-US" sz="2000" dirty="0" smtClean="0">
                <a:latin typeface="Times New Roman" pitchFamily="18" charset="0"/>
                <a:cs typeface="Times New Roman" pitchFamily="18" charset="0"/>
              </a:rPr>
              <a:t>(</a:t>
            </a:r>
            <a:r>
              <a:rPr lang="en-US" sz="2000" dirty="0" err="1" smtClean="0">
                <a:latin typeface="Times New Roman" pitchFamily="18" charset="0"/>
                <a:cs typeface="Times New Roman" pitchFamily="18" charset="0"/>
              </a:rPr>
              <a:t>Fabes</a:t>
            </a:r>
            <a:r>
              <a:rPr lang="en-US" sz="2000" dirty="0" smtClean="0">
                <a:latin typeface="Times New Roman" pitchFamily="18" charset="0"/>
                <a:cs typeface="Times New Roman" pitchFamily="18" charset="0"/>
              </a:rPr>
              <a:t>, Martin, </a:t>
            </a:r>
            <a:r>
              <a:rPr lang="en-US" sz="2000" dirty="0" err="1" smtClean="0">
                <a:latin typeface="Times New Roman" pitchFamily="18" charset="0"/>
                <a:cs typeface="Times New Roman" pitchFamily="18" charset="0"/>
              </a:rPr>
              <a:t>Hanish</a:t>
            </a:r>
            <a:r>
              <a:rPr lang="en-US" sz="2000" dirty="0" smtClean="0">
                <a:latin typeface="Times New Roman" pitchFamily="18" charset="0"/>
                <a:cs typeface="Times New Roman" pitchFamily="18" charset="0"/>
              </a:rPr>
              <a:t>, Anders &amp; Madden- </a:t>
            </a:r>
            <a:r>
              <a:rPr lang="en-US" sz="2000" dirty="0" err="1" smtClean="0">
                <a:latin typeface="Times New Roman" pitchFamily="18" charset="0"/>
                <a:cs typeface="Times New Roman" pitchFamily="18" charset="0"/>
              </a:rPr>
              <a:t>Derdich</a:t>
            </a:r>
            <a:r>
              <a:rPr lang="en-US" sz="2000" dirty="0" smtClean="0">
                <a:latin typeface="Times New Roman" pitchFamily="18" charset="0"/>
                <a:cs typeface="Times New Roman" pitchFamily="18" charset="0"/>
              </a:rPr>
              <a:t>,  2003; Cohen &amp; Barton, 2004; Forbes- Jones, Friedman, Hightower &amp; </a:t>
            </a:r>
            <a:r>
              <a:rPr lang="en-US" sz="2000" dirty="0" err="1" smtClean="0">
                <a:latin typeface="Times New Roman" pitchFamily="18" charset="0"/>
                <a:cs typeface="Times New Roman" pitchFamily="18" charset="0"/>
              </a:rPr>
              <a:t>Moller</a:t>
            </a:r>
            <a:r>
              <a:rPr lang="en-US" sz="2000" dirty="0" smtClean="0">
                <a:latin typeface="Times New Roman" pitchFamily="18" charset="0"/>
                <a:cs typeface="Times New Roman" pitchFamily="18" charset="0"/>
              </a:rPr>
              <a:t>, 2008).</a:t>
            </a:r>
          </a:p>
          <a:p>
            <a:endParaRPr lang="en-US" dirty="0" smtClean="0">
              <a:latin typeface="Times New Roman" pitchFamily="18" charset="0"/>
              <a:cs typeface="Times New Roman" pitchFamily="18" charset="0"/>
            </a:endParaRP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Times New Roman" pitchFamily="18" charset="0"/>
                <a:cs typeface="Times New Roman" pitchFamily="18" charset="0"/>
              </a:rPr>
              <a:t>Theorist</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1828800"/>
            <a:ext cx="8229600" cy="4465320"/>
          </a:xfrm>
        </p:spPr>
        <p:txBody>
          <a:bodyPr>
            <a:normAutofit lnSpcReduction="10000"/>
          </a:bodyPr>
          <a:lstStyle/>
          <a:p>
            <a:r>
              <a:rPr lang="en-US" dirty="0" err="1" smtClean="0">
                <a:latin typeface="Times New Roman" pitchFamily="18" charset="0"/>
                <a:cs typeface="Times New Roman" pitchFamily="18" charset="0"/>
              </a:rPr>
              <a:t>Bem’s</a:t>
            </a:r>
            <a:r>
              <a:rPr lang="en-US" dirty="0" smtClean="0">
                <a:latin typeface="Times New Roman" pitchFamily="18" charset="0"/>
                <a:cs typeface="Times New Roman" pitchFamily="18" charset="0"/>
              </a:rPr>
              <a:t> Gender Schema </a:t>
            </a:r>
            <a:r>
              <a:rPr lang="en-US" dirty="0" smtClean="0">
                <a:latin typeface="Times New Roman" pitchFamily="18" charset="0"/>
                <a:cs typeface="Times New Roman" pitchFamily="18" charset="0"/>
              </a:rPr>
              <a:t>Theory:</a:t>
            </a:r>
          </a:p>
          <a:p>
            <a:pPr>
              <a:buFontTx/>
              <a:buChar char="-"/>
            </a:pPr>
            <a:r>
              <a:rPr lang="en-US" sz="2000" dirty="0" smtClean="0">
                <a:latin typeface="Times New Roman" pitchFamily="18" charset="0"/>
                <a:cs typeface="Times New Roman" pitchFamily="18" charset="0"/>
              </a:rPr>
              <a:t>Gender schematic processing is a result of people’s gender typing.  They tend to process information, </a:t>
            </a:r>
            <a:r>
              <a:rPr lang="en-US" sz="2000" dirty="0" smtClean="0">
                <a:latin typeface="Times New Roman" pitchFamily="18" charset="0"/>
                <a:cs typeface="Times New Roman" pitchFamily="18" charset="0"/>
              </a:rPr>
              <a:t>including information about themselves according to the culture’s definitions of masculinity and femininity.</a:t>
            </a:r>
          </a:p>
          <a:p>
            <a:pPr>
              <a:buNone/>
            </a:pPr>
            <a:r>
              <a:rPr lang="en-US" sz="2000" dirty="0" smtClean="0">
                <a:latin typeface="Times New Roman" pitchFamily="18" charset="0"/>
                <a:cs typeface="Times New Roman" pitchFamily="18" charset="0"/>
              </a:rPr>
              <a:t>(</a:t>
            </a:r>
            <a:r>
              <a:rPr lang="en-US" sz="2000" dirty="0" err="1" smtClean="0">
                <a:latin typeface="Times New Roman" pitchFamily="18" charset="0"/>
                <a:cs typeface="Times New Roman" pitchFamily="18" charset="0"/>
              </a:rPr>
              <a:t>Katsurada</a:t>
            </a:r>
            <a:r>
              <a:rPr lang="en-US"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&amp; Sugihara,  2002)</a:t>
            </a:r>
            <a:endParaRPr lang="en-US" sz="2000"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Spence’s </a:t>
            </a:r>
            <a:r>
              <a:rPr lang="en-US" dirty="0" err="1" smtClean="0">
                <a:latin typeface="Times New Roman" pitchFamily="18" charset="0"/>
                <a:cs typeface="Times New Roman" pitchFamily="18" charset="0"/>
              </a:rPr>
              <a:t>muti</a:t>
            </a:r>
            <a:r>
              <a:rPr lang="en-US" dirty="0" smtClean="0">
                <a:latin typeface="Times New Roman" pitchFamily="18" charset="0"/>
                <a:cs typeface="Times New Roman" pitchFamily="18" charset="0"/>
              </a:rPr>
              <a:t>-factorial model of gender identity:</a:t>
            </a:r>
          </a:p>
          <a:p>
            <a:pPr>
              <a:buFontTx/>
              <a:buChar char="-"/>
            </a:pPr>
            <a:r>
              <a:rPr lang="en-US" sz="2000" dirty="0" smtClean="0">
                <a:latin typeface="Times New Roman" pitchFamily="18" charset="0"/>
                <a:cs typeface="Times New Roman" pitchFamily="18" charset="0"/>
              </a:rPr>
              <a:t>Gender related personality, attitudes, and behaviors are relatively independent.  </a:t>
            </a:r>
            <a:r>
              <a:rPr lang="en-US" sz="2000" dirty="0" smtClean="0">
                <a:latin typeface="Times New Roman" pitchFamily="18" charset="0"/>
                <a:cs typeface="Times New Roman" pitchFamily="18" charset="0"/>
              </a:rPr>
              <a:t>“At the level of the individual these different kinds of gender- related attributes, attitudes, and behaviors do not necessarily have common developmental histories</a:t>
            </a:r>
            <a:r>
              <a:rPr lang="en-US" dirty="0" smtClean="0">
                <a:latin typeface="Times New Roman" pitchFamily="18" charset="0"/>
                <a:cs typeface="Times New Roman" pitchFamily="18" charset="0"/>
              </a:rPr>
              <a:t>”</a:t>
            </a:r>
          </a:p>
          <a:p>
            <a:pPr>
              <a:buNone/>
            </a:pPr>
            <a:r>
              <a:rPr lang="en-US" sz="2000" dirty="0" smtClean="0">
                <a:latin typeface="Times New Roman" pitchFamily="18" charset="0"/>
                <a:cs typeface="Times New Roman" pitchFamily="18" charset="0"/>
              </a:rPr>
              <a:t>(</a:t>
            </a:r>
            <a:r>
              <a:rPr lang="en-US" sz="2000" dirty="0" err="1" smtClean="0">
                <a:latin typeface="Times New Roman" pitchFamily="18" charset="0"/>
                <a:cs typeface="Times New Roman" pitchFamily="18" charset="0"/>
              </a:rPr>
              <a:t>Katsurada</a:t>
            </a:r>
            <a:r>
              <a:rPr lang="en-US" sz="2000" dirty="0" smtClean="0">
                <a:latin typeface="Times New Roman" pitchFamily="18" charset="0"/>
                <a:cs typeface="Times New Roman" pitchFamily="18" charset="0"/>
              </a:rPr>
              <a:t> &amp; Sugihara, </a:t>
            </a:r>
            <a:r>
              <a:rPr lang="en-US" sz="2000" dirty="0" smtClean="0">
                <a:latin typeface="Times New Roman" pitchFamily="18" charset="0"/>
                <a:cs typeface="Times New Roman" pitchFamily="18" charset="0"/>
              </a:rPr>
              <a:t> 2002</a:t>
            </a:r>
            <a:r>
              <a:rPr lang="en-US" sz="2000" dirty="0" smtClean="0">
                <a:latin typeface="Times New Roman" pitchFamily="18" charset="0"/>
                <a:cs typeface="Times New Roman" pitchFamily="18" charset="0"/>
              </a:rPr>
              <a:t>)</a:t>
            </a:r>
          </a:p>
          <a:p>
            <a:pPr>
              <a:buFontTx/>
              <a:buChar char="-"/>
            </a:pP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a:p>
            <a:pPr>
              <a:buNone/>
            </a:pP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551</TotalTime>
  <Words>834</Words>
  <Application>Microsoft Office PowerPoint</Application>
  <PresentationFormat>On-screen Show (4:3)</PresentationFormat>
  <Paragraphs>101</Paragraphs>
  <Slides>13</Slides>
  <Notes>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Flow</vt:lpstr>
      <vt:lpstr>Single sex classrooms vs. Mixed gender classrooms: The effects on peer relations and academic success in Pre-K.</vt:lpstr>
      <vt:lpstr>Table of Contents</vt:lpstr>
      <vt:lpstr>Statement of the Problem</vt:lpstr>
      <vt:lpstr>Review of Related Literature</vt:lpstr>
      <vt:lpstr>Review of Related Literature</vt:lpstr>
      <vt:lpstr>Review of Related Literature</vt:lpstr>
      <vt:lpstr>Review of Related Literature</vt:lpstr>
      <vt:lpstr>Review of Related Literature</vt:lpstr>
      <vt:lpstr>Theorist</vt:lpstr>
      <vt:lpstr>Statement of the Hypothesis</vt:lpstr>
      <vt:lpstr>References</vt:lpstr>
      <vt:lpstr>References</vt:lpstr>
      <vt:lpstr>NASSPE</vt:lpstr>
    </vt:vector>
  </TitlesOfParts>
  <Company>Brooklyn College Library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Single sex classrooms vs. Mixed gender classrooms: The effects on peer relations and academic success in Pre-K.</dc:title>
  <dc:creator>cafe</dc:creator>
  <cp:lastModifiedBy>cafe</cp:lastModifiedBy>
  <cp:revision>60</cp:revision>
  <dcterms:created xsi:type="dcterms:W3CDTF">2010-10-17T13:41:54Z</dcterms:created>
  <dcterms:modified xsi:type="dcterms:W3CDTF">2010-10-18T23:13:32Z</dcterms:modified>
</cp:coreProperties>
</file>